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handoutMasterIdLst>
    <p:handoutMasterId r:id="rId14"/>
  </p:handout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</p:sldIdLst>
  <p:sldSz cx="12192000" cy="6858000"/>
  <p:notesSz cx="6858000" cy="12192000"/>
  <p:custDataLst>
    <p:tags r:id="rId18"/>
  </p:custDataLst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8" Type="http://schemas.openxmlformats.org/officeDocument/2006/relationships/tags" Target="tags/tag1.xml"/><Relationship Id="rId17" Type="http://schemas.openxmlformats.org/officeDocument/2006/relationships/tableStyles" Target="tableStyles.xml"/><Relationship Id="rId16" Type="http://schemas.openxmlformats.org/officeDocument/2006/relationships/viewProps" Target="viewProps.xml"/><Relationship Id="rId15" Type="http://schemas.openxmlformats.org/officeDocument/2006/relationships/presProps" Target="presProps.xml"/><Relationship Id="rId14" Type="http://schemas.openxmlformats.org/officeDocument/2006/relationships/handoutMaster" Target="handoutMasters/handoutMaster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61171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61171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11580284"/>
            <a:ext cx="2971800" cy="6117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11580284"/>
            <a:ext cx="2971800" cy="6117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6576" y="91440"/>
            <a:ext cx="4754880" cy="521208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pic>
        <p:nvPicPr>
          <p:cNvPr id="4" name="MasterShapeName?linknodeid=back_to_first_catalog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57816" y="64008"/>
            <a:ext cx="1737360" cy="557784"/>
          </a:xfrm>
          <a:prstGeom prst="rect">
            <a:avLst/>
          </a:prstGeom>
        </p:spPr>
      </p:pic>
      <p:sp>
        <p:nvSpPr>
          <p:cNvPr id="5" name="MasterShapeName?linknodeid=back_to_first_catalog&amp;color=RGB(255,255,255)"/>
          <p:cNvSpPr/>
          <p:nvPr/>
        </p:nvSpPr>
        <p:spPr>
          <a:xfrm>
            <a:off x="10067544" y="118872"/>
            <a:ext cx="1499616" cy="4572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1" i="0" dirty="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返回目录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df=5ac6eaf1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6576" y="91440"/>
            <a:ext cx="4754880" cy="52120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000" b="1" i="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第十六讲 九年级（全）Units 1—2</a:t>
            </a:r>
            <a:endParaRPr lang="en-US" sz="2000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5ac6eaf1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6576" y="91440"/>
            <a:ext cx="4754880" cy="52120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000" b="1" i="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第十六讲 九年级（全）Units 1—2</a:t>
            </a:r>
            <a:endParaRPr lang="en-US" sz="2000" dirty="0"/>
          </a:p>
        </p:txBody>
      </p:sp>
      <p:pic>
        <p:nvPicPr>
          <p:cNvPr id="4" name="MasterShapeName?linknodeid=back_to_first_catalog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57816" y="64008"/>
            <a:ext cx="1737360" cy="557784"/>
          </a:xfrm>
          <a:prstGeom prst="rect">
            <a:avLst/>
          </a:prstGeom>
        </p:spPr>
      </p:pic>
      <p:sp>
        <p:nvSpPr>
          <p:cNvPr id="5" name="MasterShapeName?linknodeid=back_to_first_catalog&amp;color=RGB(255,255,255)"/>
          <p:cNvSpPr/>
          <p:nvPr/>
        </p:nvSpPr>
        <p:spPr>
          <a:xfrm>
            <a:off x="10067544" y="118872"/>
            <a:ext cx="1499616" cy="4572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1" i="0" dirty="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返回目录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english#pid=66f3ef32cb00dcfdb2717453#tid=670a115794bd19000a8b04a9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261872" y="2432304"/>
            <a:ext cx="1097280" cy="2295144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12264" y="3593592"/>
            <a:ext cx="8229600" cy="4572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6576" y="91440"/>
            <a:ext cx="4754880" cy="521208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.xml"/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11.jpeg"/><Relationship Id="rId1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_BD#f27e3f9ad.fixed?vcp=1&amp;color=255,255,255&amp;vtp=1&amp;bbb=1"/>
          <p:cNvSpPr/>
          <p:nvPr/>
        </p:nvSpPr>
        <p:spPr>
          <a:xfrm>
            <a:off x="4069080" y="2386584"/>
            <a:ext cx="4050792" cy="1133856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ctr">
              <a:lnSpc>
                <a:spcPts val="6600"/>
              </a:lnSpc>
            </a:pPr>
            <a:r>
              <a:rPr lang="en-US" altLang="zh-CN" sz="5400" b="1" i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第一部分</a:t>
            </a:r>
            <a:endParaRPr lang="en-US" altLang="zh-CN" sz="5400" dirty="0"/>
          </a:p>
        </p:txBody>
      </p:sp>
      <p:sp>
        <p:nvSpPr>
          <p:cNvPr id="3" name="C_1_BD#f27e3f9ad.fixed?vcp=1&amp;color=0,0,0&amp;vtp=1&amp;bbb=1"/>
          <p:cNvSpPr/>
          <p:nvPr/>
        </p:nvSpPr>
        <p:spPr>
          <a:xfrm>
            <a:off x="4270248" y="3941064"/>
            <a:ext cx="3675888" cy="859536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ctr">
              <a:lnSpc>
                <a:spcPts val="5000"/>
              </a:lnSpc>
            </a:pPr>
            <a:r>
              <a:rPr lang="en-US" altLang="zh-CN" sz="4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教材词汇梳理</a:t>
            </a:r>
            <a:endParaRPr lang="en-US" altLang="zh-CN" sz="4000" dirty="0"/>
          </a:p>
        </p:txBody>
      </p:sp>
    </p:spTree>
  </p:cSld>
  <p:clrMapOvr>
    <a:masterClrMapping/>
  </p:clrMapOvr>
  <p:transition>
    <p:split dir="in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#5ac6eaf1c.fixed?vcp=1&amp;pid=f27e3f9ad&amp;color=89,89,89&amp;vtp=1&amp;bbb=1"/>
          <p:cNvSpPr/>
          <p:nvPr/>
        </p:nvSpPr>
        <p:spPr>
          <a:xfrm>
            <a:off x="219456" y="2340864"/>
            <a:ext cx="11740896" cy="1106424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ctr">
              <a:lnSpc>
                <a:spcPts val="6000"/>
              </a:lnSpc>
            </a:pPr>
            <a:r>
              <a:rPr lang="en-US" altLang="zh-CN" sz="4800" b="1" i="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第十六讲</a:t>
            </a:r>
            <a:r>
              <a:rPr lang="en-US" altLang="zh-CN" sz="4800" b="1" i="0" dirty="0">
                <a:solidFill>
                  <a:srgbClr val="59595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800" b="1" i="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九年级（全）Units</a:t>
            </a:r>
            <a:r>
              <a:rPr lang="en-US" altLang="zh-CN" sz="4800" b="1" i="0" dirty="0">
                <a:solidFill>
                  <a:srgbClr val="59595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800" b="1" i="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1—2</a:t>
            </a:r>
            <a:endParaRPr lang="en-US" altLang="zh-CN" sz="4800" dirty="0"/>
          </a:p>
        </p:txBody>
      </p:sp>
      <p:pic>
        <p:nvPicPr>
          <p:cNvPr id="3" name="C_2#5ac6eaf1c.fixed?vcp=1&amp;pid=f27e3f9ad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660136" y="3694176"/>
            <a:ext cx="832104" cy="658368"/>
          </a:xfrm>
          <a:prstGeom prst="rect">
            <a:avLst/>
          </a:prstGeom>
        </p:spPr>
      </p:pic>
    </p:spTree>
  </p:cSld>
  <p:clrMapOvr>
    <a:masterClrMapping/>
  </p:clrMapOvr>
  <p:transition>
    <p:split dir="in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efe4b4af8?vcp=1&amp;pid=5ac6eaf1c&amp;color=0,0,0&amp;vtp=1&amp;bt=1&amp;bbb=1"/>
          <p:cNvSpPr/>
          <p:nvPr/>
        </p:nvSpPr>
        <p:spPr>
          <a:xfrm>
            <a:off x="502920" y="893064"/>
            <a:ext cx="1118311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重难知识点突破</a:t>
            </a:r>
            <a:endParaRPr lang="en-US" altLang="zh-CN" sz="2800" dirty="0"/>
          </a:p>
        </p:txBody>
      </p:sp>
      <p:pic>
        <p:nvPicPr>
          <p:cNvPr id="3" name="C_4#8f78cd306?vcp=1&amp;pid=efe4b4af8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512379"/>
            <a:ext cx="173736" cy="210312"/>
          </a:xfrm>
          <a:prstGeom prst="rect">
            <a:avLst/>
          </a:prstGeom>
        </p:spPr>
      </p:pic>
      <p:sp>
        <p:nvSpPr>
          <p:cNvPr id="4" name="C_4_BD#8f78cd306?vcp=1&amp;pid=efe4b4af8&amp;color=38,95,172&amp;vtp=1&amp;bbb=1"/>
          <p:cNvSpPr/>
          <p:nvPr/>
        </p:nvSpPr>
        <p:spPr>
          <a:xfrm>
            <a:off x="685800" y="1376743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重点</a:t>
            </a:r>
            <a:r>
              <a:rPr lang="en-US" altLang="zh-CN" sz="2800" b="1" i="0" dirty="0">
                <a:solidFill>
                  <a:srgbClr val="265F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look</a:t>
            </a:r>
            <a:r>
              <a:rPr lang="en-US" altLang="zh-CN" sz="2800" b="1" i="0" dirty="0">
                <a:solidFill>
                  <a:srgbClr val="265F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up的用法</a:t>
            </a:r>
            <a:endParaRPr lang="en-US" altLang="zh-CN" sz="2800" b="1" dirty="0"/>
          </a:p>
        </p:txBody>
      </p:sp>
      <p:pic>
        <p:nvPicPr>
          <p:cNvPr id="5" name="P_5_BD#df276cc7d?vcp=1&amp;pid=8f78cd306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6704" y="1943100"/>
            <a:ext cx="5495544" cy="2606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6" name="P_5_BD#df276cc7d?vcp=1&amp;pid=8f78cd306&amp;color=0,0,0&amp;vtp=1&amp;bbb=1&amp;hb=1"/>
          <p:cNvSpPr/>
          <p:nvPr/>
        </p:nvSpPr>
        <p:spPr>
          <a:xfrm>
            <a:off x="502920" y="4686300"/>
            <a:ext cx="11183112" cy="15921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·He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didn't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know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word's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meaning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until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looked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computer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直到在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电脑上查阅了这个单词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他才知道它的意思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·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hung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head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moment,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quickly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looked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up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他低了一会儿头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但很快抬头看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5#eaec4eeaf?vcp=1&amp;pid=8f78cd306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3" name="C_5_BD#eaec4eeaf?vcp=1&amp;pid=8f78cd306&amp;color=38,95,172&amp;vtp=1&amp;bt=1&amp;bbb=1"/>
          <p:cNvSpPr/>
          <p:nvPr/>
        </p:nvSpPr>
        <p:spPr>
          <a:xfrm>
            <a:off x="685800" y="893064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K考题</a:t>
            </a:r>
            <a:endParaRPr lang="en-US" altLang="zh-CN" sz="2800" b="1" i="0" dirty="0">
              <a:solidFill>
                <a:srgbClr val="265FAC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</p:txBody>
      </p:sp>
      <p:sp>
        <p:nvSpPr>
          <p:cNvPr id="4" name="QB_6_BD.1_1#0b9ae7587?sp=1&amp;vcp=1&amp;pid=eaec4eeaf&amp;color=0,0,0&amp;vtp=1&amp;bbb=1"/>
          <p:cNvSpPr/>
          <p:nvPr/>
        </p:nvSpPr>
        <p:spPr>
          <a:xfrm>
            <a:off x="502920" y="1320800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—Do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know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meaning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words?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look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（they）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dictionary.</a:t>
            </a:r>
            <a:endParaRPr lang="en-US" altLang="zh-CN" sz="2400" dirty="0"/>
          </a:p>
        </p:txBody>
      </p:sp>
      <p:sp>
        <p:nvSpPr>
          <p:cNvPr id="5" name="QB_6_AN.2_1#0b9ae7587.blank?vcp=1&amp;pid=eaec4eeaf&amp;color=0,0,0&amp;vpa=1&amp;vtp=1&amp;bbb=1"/>
          <p:cNvSpPr/>
          <p:nvPr/>
        </p:nvSpPr>
        <p:spPr>
          <a:xfrm>
            <a:off x="3464401" y="1830070"/>
            <a:ext cx="8810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them</a:t>
            </a:r>
            <a:endParaRPr lang="en-US" altLang="zh-CN" sz="2400" dirty="0"/>
          </a:p>
        </p:txBody>
      </p:sp>
      <p:sp>
        <p:nvSpPr>
          <p:cNvPr id="6" name="QB_6_BD.3_1#d31070ba4?sp=1&amp;vcp=1&amp;pid=eaec4eeaf&amp;color=0,0,0&amp;vtp=1&amp;bbb=1"/>
          <p:cNvSpPr/>
          <p:nvPr/>
        </p:nvSpPr>
        <p:spPr>
          <a:xfrm>
            <a:off x="502920" y="2423541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—Can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look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time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next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train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Zhangjiakou？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OK，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I'll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look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right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you.（盲填）</a:t>
            </a:r>
            <a:endParaRPr lang="en-US" altLang="zh-CN" sz="2400" dirty="0"/>
          </a:p>
        </p:txBody>
      </p:sp>
      <p:sp>
        <p:nvSpPr>
          <p:cNvPr id="7" name="QB_6_AN.4_1#d31070ba4.blank?vcp=1&amp;pid=eaec4eeaf&amp;color=0,0,0&amp;vpa=2&amp;vtp=1&amp;bbb=1"/>
          <p:cNvSpPr/>
          <p:nvPr/>
        </p:nvSpPr>
        <p:spPr>
          <a:xfrm>
            <a:off x="2973864" y="2382901"/>
            <a:ext cx="560388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up</a:t>
            </a:r>
            <a:endParaRPr lang="en-US" altLang="zh-CN" sz="2400" dirty="0"/>
          </a:p>
        </p:txBody>
      </p:sp>
      <p:sp>
        <p:nvSpPr>
          <p:cNvPr id="8" name="QB_6_AN.5_1#d31070ba4.blank?vcp=1&amp;pid=eaec4eeaf&amp;color=0,0,0&amp;vpa=3&amp;vtp=1&amp;bbb=1"/>
          <p:cNvSpPr/>
          <p:nvPr/>
        </p:nvSpPr>
        <p:spPr>
          <a:xfrm>
            <a:off x="2881789" y="2932811"/>
            <a:ext cx="406400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endParaRPr lang="en-US" altLang="zh-CN" sz="2400" dirty="0"/>
          </a:p>
        </p:txBody>
      </p:sp>
      <p:sp>
        <p:nvSpPr>
          <p:cNvPr id="9" name="QB_6_BD.6_1#6bb993890?vcp=1&amp;pid=eaec4eeaf&amp;color=0,0,0&amp;vtp=1&amp;bbb=1&amp;hb=1"/>
          <p:cNvSpPr/>
          <p:nvPr/>
        </p:nvSpPr>
        <p:spPr>
          <a:xfrm>
            <a:off x="502920" y="3527171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WeChat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popular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now.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People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needn't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look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telephone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number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often.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盲填）</a:t>
            </a:r>
            <a:endParaRPr lang="en-US" altLang="zh-CN" sz="2400" dirty="0"/>
          </a:p>
        </p:txBody>
      </p:sp>
      <p:sp>
        <p:nvSpPr>
          <p:cNvPr id="10" name="QB_6_AN.7_1#6bb993890.blank?vcp=1&amp;pid=eaec4eeaf&amp;color=0,0,0&amp;vpa=4&amp;vtp=1&amp;bbb=1"/>
          <p:cNvSpPr/>
          <p:nvPr/>
        </p:nvSpPr>
        <p:spPr>
          <a:xfrm>
            <a:off x="6714268" y="3486531"/>
            <a:ext cx="560388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up</a:t>
            </a:r>
            <a:endParaRPr lang="en-US" altLang="zh-CN" sz="2400" dirty="0"/>
          </a:p>
        </p:txBody>
      </p:sp>
      <p:sp>
        <p:nvSpPr>
          <p:cNvPr id="11" name="QB_6_BD.8_1#1ec7fb5d1?sp=1&amp;vcp=1&amp;pid=eaec4eeaf&amp;color=0,0,0&amp;vtp=1&amp;bbb=1&amp;hb=1"/>
          <p:cNvSpPr/>
          <p:nvPr/>
        </p:nvSpPr>
        <p:spPr>
          <a:xfrm>
            <a:off x="502920" y="4630801"/>
            <a:ext cx="11183112" cy="15921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4.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hear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look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up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given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Nobel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Prize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Physiology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Medicine.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Exactly.（盲填）</a:t>
            </a:r>
            <a:endParaRPr lang="en-US" altLang="zh-CN" sz="2400" dirty="0"/>
          </a:p>
        </p:txBody>
      </p:sp>
      <p:sp>
        <p:nvSpPr>
          <p:cNvPr id="12" name="QB_6_AN.9_1#1ec7fb5d1.blank?vcp=1&amp;pid=eaec4eeaf&amp;color=0,0,0&amp;vpa=5&amp;vtp=1&amp;bbb=1"/>
          <p:cNvSpPr/>
          <p:nvPr/>
        </p:nvSpPr>
        <p:spPr>
          <a:xfrm>
            <a:off x="3693001" y="4602861"/>
            <a:ext cx="4746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7" grpId="0" animBg="1" build="p"/>
      <p:bldP spid="8" grpId="0" animBg="1" build="p"/>
      <p:bldP spid="10" grpId="0" animBg="1" build="p"/>
      <p:bldP spid="12" grpId="0" animBg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084311736?vcp=1&amp;pid=efe4b4af8&amp;color=38,95,172&amp;vtp=1&amp;bt=1&amp;bbb=1"/>
          <p:cNvSpPr/>
          <p:nvPr/>
        </p:nvSpPr>
        <p:spPr>
          <a:xfrm>
            <a:off x="502920" y="893064"/>
            <a:ext cx="1118311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>
              <a:lnSpc>
                <a:spcPts val="3400"/>
              </a:lnSpc>
            </a:pP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熟词生义</a:t>
            </a:r>
            <a:endParaRPr lang="en-US" altLang="zh-CN" sz="2800" dirty="0"/>
          </a:p>
        </p:txBody>
      </p:sp>
      <p:graphicFrame>
        <p:nvGraphicFramePr>
          <p:cNvPr id="8" name="QB_5_BD.10_1#1fc2b026b?colgroup=3,12,18&amp;vcp=1&amp;pid=084311736&amp;color=0,0,0&amp;vtp=1&amp;bbb=1&amp;hb=1"/>
          <p:cNvGraphicFramePr>
            <a:graphicFrameLocks noGrp="1"/>
          </p:cNvGraphicFramePr>
          <p:nvPr/>
        </p:nvGraphicFramePr>
        <p:xfrm>
          <a:off x="502920" y="1447800"/>
          <a:ext cx="11146536" cy="3857244"/>
        </p:xfrm>
        <a:graphic>
          <a:graphicData uri="http://schemas.openxmlformats.org/drawingml/2006/table">
            <a:tbl>
              <a:tblPr/>
              <a:tblGrid>
                <a:gridCol w="1353312"/>
                <a:gridCol w="4059936"/>
                <a:gridCol w="5733288"/>
              </a:tblGrid>
              <a:tr h="471551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词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汇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词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对号入座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85693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express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A.表示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表达（</a:t>
                      </a:r>
                      <a:r>
                        <a:rPr lang="en-US" altLang="zh-CN" sz="2400" b="0" i="1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v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.）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.快速的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特快的（</a:t>
                      </a:r>
                      <a:r>
                        <a:rPr lang="en-US" altLang="zh-CN" sz="2400" b="0" i="1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adj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.）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.用快递寄出（</a:t>
                      </a:r>
                      <a:r>
                        <a:rPr lang="en-US" altLang="zh-CN" sz="2400" b="0" i="1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adv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.）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.特快列车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快递服务（</a:t>
                      </a:r>
                      <a:r>
                        <a:rPr lang="en-US" altLang="zh-CN" sz="2400" b="0" i="1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1.I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wanted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go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traveling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express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</a:t>
                      </a:r>
                      <a:endParaRPr lang="en-US" altLang="zh-CN" sz="1200" dirty="0"/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2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.Please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send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this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letter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express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delivery.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</a:t>
                      </a:r>
                      <a:endParaRPr lang="en-US" altLang="zh-CN" sz="1200" dirty="0"/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3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scenery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beautiful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that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can't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express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words.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</a:t>
                      </a:r>
                      <a:endParaRPr lang="en-US" altLang="zh-CN" sz="1200" dirty="0"/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4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.Could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you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send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coat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express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?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QB_5_AN.11_1#1fc2b026b.blank?vcp=1&amp;pid=084311736&amp;color=0,0,0&amp;vpa=6&amp;vtp=1"/>
          <p:cNvSpPr/>
          <p:nvPr/>
        </p:nvSpPr>
        <p:spPr>
          <a:xfrm>
            <a:off x="11053912" y="1924685"/>
            <a:ext cx="441325" cy="43097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7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endParaRPr lang="en-US" altLang="zh-CN" sz="2400" dirty="0"/>
          </a:p>
        </p:txBody>
      </p:sp>
      <p:sp>
        <p:nvSpPr>
          <p:cNvPr id="5" name="QB_5_AN.12_1#1fc2b026b.blank?vcp=1&amp;pid=084311736&amp;color=0,0,0&amp;vpa=7&amp;vtp=1"/>
          <p:cNvSpPr/>
          <p:nvPr/>
        </p:nvSpPr>
        <p:spPr>
          <a:xfrm>
            <a:off x="7032774" y="2889885"/>
            <a:ext cx="423863" cy="43097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7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6" name="QB_5_AN.13_1#1fc2b026b.blank?vcp=1&amp;pid=084311736&amp;color=0,0,0&amp;vpa=8&amp;vtp=1"/>
          <p:cNvSpPr/>
          <p:nvPr/>
        </p:nvSpPr>
        <p:spPr>
          <a:xfrm>
            <a:off x="8610749" y="3855085"/>
            <a:ext cx="441325" cy="43097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7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7" name="QB_5_AN.14_1#1fc2b026b.blank?vcp=1&amp;pid=084311736&amp;color=0,0,0&amp;vpa=9&amp;vtp=1"/>
          <p:cNvSpPr/>
          <p:nvPr/>
        </p:nvSpPr>
        <p:spPr>
          <a:xfrm>
            <a:off x="5966736" y="4799457"/>
            <a:ext cx="441325" cy="43097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7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  <p:bldP spid="6" grpId="0" animBg="1" build="p"/>
      <p:bldP spid="7" grpId="0" animBg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QB_5_BD.15_1#1fc2b026b?colgroup=3,12,18&amp;vcp=1&amp;pid=084311736&amp;color=0,0,0&amp;mp=1&amp;vtp=1&amp;bt=1&amp;bbb=1&amp;hb=1"/>
          <p:cNvGraphicFramePr>
            <a:graphicFrameLocks noGrp="1"/>
          </p:cNvGraphicFramePr>
          <p:nvPr/>
        </p:nvGraphicFramePr>
        <p:xfrm>
          <a:off x="502920" y="1436941"/>
          <a:ext cx="11146536" cy="5015675"/>
        </p:xfrm>
        <a:graphic>
          <a:graphicData uri="http://schemas.openxmlformats.org/drawingml/2006/table">
            <a:tbl>
              <a:tblPr/>
              <a:tblGrid>
                <a:gridCol w="1353312"/>
                <a:gridCol w="4059936"/>
                <a:gridCol w="5733288"/>
              </a:tblGrid>
              <a:tr h="449644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4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词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汇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4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词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4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对号入座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29230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3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custom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A.风俗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习俗（</a:t>
                      </a:r>
                      <a:r>
                        <a:rPr lang="en-US" altLang="zh-CN" sz="2400" b="0" i="1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.）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.惠顾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光顾（</a:t>
                      </a:r>
                      <a:r>
                        <a:rPr lang="en-US" altLang="zh-CN" sz="2400" b="0" i="1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.）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4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.定做的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定制的（</a:t>
                      </a:r>
                      <a:r>
                        <a:rPr lang="en-US" altLang="zh-CN" sz="2400" b="0" i="1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adj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5.The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custom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furniture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makes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rooms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look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more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beautiful.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</a:t>
                      </a:r>
                      <a:endParaRPr lang="en-US" altLang="zh-CN" sz="1200" dirty="0"/>
                    </a:p>
                    <a:p>
                      <a:pPr mar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6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.I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want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know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about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Chinese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customs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</a:t>
                      </a:r>
                      <a:endParaRPr lang="en-US" altLang="zh-CN" sz="1200" dirty="0"/>
                    </a:p>
                    <a:p>
                      <a:pPr mar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7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.Thank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you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for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your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custom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.Please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call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4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again.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6801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4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put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on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A.增加（体重）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发胖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.穿上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戴上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4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.上演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8.He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put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his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coat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and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went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out.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</a:t>
                      </a:r>
                      <a:endParaRPr lang="en-US" altLang="zh-CN" sz="1200" dirty="0"/>
                    </a:p>
                    <a:p>
                      <a:pPr mar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9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.It's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not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easy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put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ten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pounds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short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time.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</a:t>
                      </a:r>
                      <a:endParaRPr lang="en-US" altLang="zh-CN" sz="1200" dirty="0"/>
                    </a:p>
                    <a:p>
                      <a:pPr marL="0" lvl="0" indent="0" algn="l" hangingPunct="0">
                        <a:lnSpc>
                          <a:spcPts val="34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10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.A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new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play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will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put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soon.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QB_5_AN.16_1#1fc2b026b.blank?vcp=1&amp;pid=084311736&amp;color=0,0,0&amp;mp=1&amp;vpa=10&amp;vtp=1"/>
          <p:cNvSpPr/>
          <p:nvPr/>
        </p:nvSpPr>
        <p:spPr>
          <a:xfrm>
            <a:off x="8595636" y="2339087"/>
            <a:ext cx="441325" cy="402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4" name="QB_5_AN.17_1#1fc2b026b.blank?vcp=1&amp;pid=084311736&amp;color=0,0,0&amp;mp=1&amp;vpa=11&amp;vtp=1"/>
          <p:cNvSpPr/>
          <p:nvPr/>
        </p:nvSpPr>
        <p:spPr>
          <a:xfrm>
            <a:off x="7093861" y="3253487"/>
            <a:ext cx="441325" cy="402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5" name="QB_5_AN.18_1#1fc2b026b.blank?vcp=1&amp;pid=084311736&amp;color=0,0,0&amp;mp=1&amp;vpa=12&amp;vtp=1"/>
          <p:cNvSpPr/>
          <p:nvPr/>
        </p:nvSpPr>
        <p:spPr>
          <a:xfrm>
            <a:off x="6714450" y="4146042"/>
            <a:ext cx="423863" cy="402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6" name="QB_5_AN.19_1#1fc2b026b.blank?vcp=1&amp;pid=084311736&amp;color=0,0,0&amp;mp=1&amp;vpa=13&amp;vtp=1"/>
          <p:cNvSpPr/>
          <p:nvPr/>
        </p:nvSpPr>
        <p:spPr>
          <a:xfrm>
            <a:off x="10754636" y="4622102"/>
            <a:ext cx="423863" cy="402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7" name="QB_5_AN.20_1#1fc2b026b.blank?vcp=1&amp;pid=084311736&amp;color=0,0,0&amp;mp=1&amp;vpa=14&amp;vtp=1"/>
          <p:cNvSpPr/>
          <p:nvPr/>
        </p:nvSpPr>
        <p:spPr>
          <a:xfrm>
            <a:off x="7344686" y="5536501"/>
            <a:ext cx="441325" cy="402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8" name="QB_5_AN.21_1#1fc2b026b.blank?vcp=1&amp;pid=084311736&amp;color=0,0,0&amp;mp=1&amp;vpa=15&amp;vtp=1"/>
          <p:cNvSpPr/>
          <p:nvPr/>
        </p:nvSpPr>
        <p:spPr>
          <a:xfrm>
            <a:off x="10845124" y="5971858"/>
            <a:ext cx="441325" cy="402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2" name="QB_5_BD.15_1#1fc2b026b?colgroup=3,12,18&amp;vcp=1&amp;pid=084311736&amp;color=0,0,0&amp;mp=1&amp;vtp=1&amp;bt=1&amp;bbb=1"/>
          <p:cNvSpPr txBox="1"/>
          <p:nvPr/>
        </p:nvSpPr>
        <p:spPr>
          <a:xfrm>
            <a:off x="11033903" y="896113"/>
            <a:ext cx="615553" cy="416653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algn="r">
              <a:lnSpc>
                <a:spcPts val="3400"/>
              </a:lnSpc>
            </a:pPr>
            <a:r>
              <a:rPr lang="zh-CN" altLang="en-US" sz="2400">
                <a:latin typeface="Times New Roman" panose="02020603050405020304" pitchFamily="34" charset="0"/>
              </a:rPr>
              <a:t>续表</a:t>
            </a:r>
            <a:endParaRPr lang="zh-CN" altLang="en-US" sz="2400">
              <a:latin typeface="Times New Roman" panose="02020603050405020304" pitchFamily="34" charset="0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  <p:bldP spid="6" grpId="0" animBg="1" build="p"/>
      <p:bldP spid="7" grpId="0" animBg="1" build="p"/>
      <p:bldP spid="8" grpId="0" animBg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#bb9249770?vcp=1&amp;pid=084311736&amp;color=0,0,0&amp;vtp=1&amp;bt=1&amp;bbb=1"/>
          <p:cNvSpPr/>
          <p:nvPr/>
        </p:nvSpPr>
        <p:spPr>
          <a:xfrm>
            <a:off x="502920" y="3139315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语法链接</a:t>
            </a:r>
            <a:endParaRPr lang="en-US" altLang="zh-CN" sz="2400" dirty="0">
              <a:solidFill>
                <a:schemeClr val="accent1">
                  <a:lumMod val="75000"/>
                </a:schemeClr>
              </a:solidFill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whether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引导的宾语从句（P123）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介词by（P93）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tags/tag1.xml><?xml version="1.0" encoding="utf-8"?>
<p:tagLst xmlns:p="http://schemas.openxmlformats.org/presentationml/2006/main">
  <p:tag name="commondata" val="eyJoZGlkIjoiYzBiN2M3YmRmYTE0OTFjMzRiZTc2YTk1YzAyOTFjNzQifQ=="/>
</p:tagLst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1305</Words>
  <Application>WPS 演示</Application>
  <PresentationFormat>宽屏</PresentationFormat>
  <Paragraphs>117</Paragraphs>
  <Slides>10</Slides>
  <Notes>10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23" baseType="lpstr">
      <vt:lpstr>Arial</vt:lpstr>
      <vt:lpstr>宋体</vt:lpstr>
      <vt:lpstr>Wingdings</vt:lpstr>
      <vt:lpstr>Times New Roman</vt:lpstr>
      <vt:lpstr>Times New Roman</vt:lpstr>
      <vt:lpstr>微软雅黑</vt:lpstr>
      <vt:lpstr>微软雅黑</vt:lpstr>
      <vt:lpstr>宋体</vt:lpstr>
      <vt:lpstr>楷体</vt:lpstr>
      <vt:lpstr>Arial Unicode MS</vt:lpstr>
      <vt:lpstr>等线</vt:lpstr>
      <vt:lpstr>Calibri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ou</cp:lastModifiedBy>
  <cp:revision>3</cp:revision>
  <dcterms:created xsi:type="dcterms:W3CDTF">2024-10-12T12:17:00Z</dcterms:created>
  <dcterms:modified xsi:type="dcterms:W3CDTF">2024-10-14T09:40:34Z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47D2A130B6DA431F866E17660C7C84FC_12</vt:lpwstr>
  </property>
  <property fmtid="{D5CDD505-2E9C-101B-9397-08002B2CF9AE}" pid="3" name="KSOProductBuildVer">
    <vt:lpwstr>2052-12.1.0.18276</vt:lpwstr>
  </property>
</Properties>
</file>